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5" r:id="rId12"/>
    <p:sldId id="276" r:id="rId13"/>
    <p:sldId id="277" r:id="rId14"/>
    <p:sldId id="278" r:id="rId15"/>
    <p:sldId id="264" r:id="rId16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2AD6F-05F5-40C1-8A1D-50837C29E66D}" type="datetimeFigureOut">
              <a:rPr lang="de-DE" smtClean="0"/>
              <a:t>06.05.2019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357D7-CF2D-4963-9C70-31ED56154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87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EA58A-A8B5-45E1-8D6C-9E0EBA12F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721BDC-8E55-4488-B411-B4D2907D4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D1F1C-A6CF-4518-BFF6-F6C13290D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6C90A-25B5-4A17-981D-8050B19A6679}" type="datetime1">
              <a:rPr lang="bg-BG" smtClean="0"/>
              <a:t>6.5.2019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1F0D9-A715-477A-B26C-337032A49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FA989-CC2E-43A7-A6D2-EB2B11761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5637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019F-7A0F-4C66-9E59-CEB9EF72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B0AB92-6E2C-4CF2-8E1C-869FCE49B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15F3AE-6E85-4760-A528-44A14CF22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CC6D-AB3B-481D-9C8D-45A5E7B75B15}" type="datetime1">
              <a:rPr lang="bg-BG" smtClean="0"/>
              <a:t>6.5.2019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C01B8-B555-48EB-AF60-0E57E5D0B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5BDA2-B08F-4D86-84E1-87403ACFE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551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A1F1B-14F3-4F2E-B54A-55520F777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24D4C-E932-4680-96E7-4D83EDE25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0FA97-8840-45BD-A17F-2687E92BD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CBF6-8764-4DA8-99AF-46D2F38B730F}" type="datetime1">
              <a:rPr lang="bg-BG" smtClean="0"/>
              <a:t>6.5.2019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EAF69-E361-47DC-BDC8-6E5F5455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2ECF8-658B-449C-867D-4739460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8383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7323D-CE3E-478B-B8FB-0998271A0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EB3F4-0806-404D-B8D2-A8D9250EA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8664-C87F-4306-98A3-5E864834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9FA33-08F4-4E0B-819A-CC1FA39FAABC}" type="datetime1">
              <a:rPr lang="bg-BG" smtClean="0"/>
              <a:t>6.5.2019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1235C-A6A4-43AF-A3FE-9C1EEA2E1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EB5FA-B9D3-4034-AEE8-7B1371D5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8050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267A9-0B23-4A92-B520-FF86B857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412E5-DA5A-4633-9687-F31A5F5BF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B17CD-05E0-4745-83AE-EA0CA0788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DF42-1422-47BB-B955-EC76B2CDF13C}" type="datetime1">
              <a:rPr lang="bg-BG" smtClean="0"/>
              <a:t>6.5.2019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91930-32FC-4E87-8758-CF3944441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79E09-8ABF-4AF9-9C75-BDBD374EA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2325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ECF16-FF29-48C2-A1E9-1E533F7B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7EBFE-C814-46A1-8108-F32F2C976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19AEC-419B-42F6-8027-67388B5CB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A0F33-FB60-45C1-9458-7C9D0AC4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FBD4-2E62-41FF-AED6-9536E49E0EB7}" type="datetime1">
              <a:rPr lang="bg-BG" smtClean="0"/>
              <a:t>6.5.2019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23F01-25CA-4A7E-ACCE-716189F1C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AEE78-3AAB-40AF-886D-E319A92B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517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FB5ED-385C-45D6-B127-F5D77DAD9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3C1880-1D03-4FDE-B74C-4C3A66084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06585-5B9F-4AB2-AA7C-3B9DB3AB1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2896E-FA1D-40B8-9C3C-E2B8901D9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0086DF-A132-487B-8535-09CDAF518A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40DFB9-9880-4361-99D3-C5CB23FC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680E-7F16-4DD9-BCA0-FE202C563D3D}" type="datetime1">
              <a:rPr lang="bg-BG" smtClean="0"/>
              <a:t>6.5.2019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02BE90-5251-4B8D-97A4-9CFA5120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347B32-6258-45EB-B816-1726073A8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182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C1989-5A40-4B85-B6A1-333A8078F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FC019C-CF72-4FBA-8839-A99A898D1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CD22-6F27-45E5-A989-7F9E8B73773A}" type="datetime1">
              <a:rPr lang="bg-BG" smtClean="0"/>
              <a:t>6.5.2019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4FD1F1-79BB-43B7-815F-B194147E4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B15A63-DF93-4402-AB62-4C8575053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856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BB50D1-BF8C-42E9-B46A-01428EEFC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A27D3-9DF5-4D36-9471-14D61EA6317D}" type="datetime1">
              <a:rPr lang="bg-BG" smtClean="0"/>
              <a:t>6.5.2019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B054CF-1234-4338-A3C9-1073942CE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34D98-65C0-4B90-A4F3-4C3B5BD9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54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9F631-06FB-4B7D-AD88-9357742C4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F2984-AB95-418D-BFFA-179B34162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8C3B03-3338-4A8F-A188-A97D99E06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5BE4B-7FE0-437A-84C4-5591D5C6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A69C-199A-4D81-9AFC-F21514693431}" type="datetime1">
              <a:rPr lang="bg-BG" smtClean="0"/>
              <a:t>6.5.2019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E5AF9-5644-4F4F-BF81-3575CAE25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715B9-F0EF-4A14-91BE-929206255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6146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BA38E-C744-4CC7-B1D6-9C8EA2961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68CE0F-ECFC-48FB-8E2F-60F1CDE5B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980E8-4CCF-431A-A264-C3AC295AB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2415A-BA9B-4EF8-BD12-8F4FD84DA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C644-9CF7-42B2-AC41-FB6D17A4217C}" type="datetime1">
              <a:rPr lang="bg-BG" smtClean="0"/>
              <a:t>6.5.2019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7BA46-1779-4F64-8B40-BE44F927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64C5E5-E9F9-420C-AE6D-C1C4EBB72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15071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188A44-50EE-4F8F-8982-3CB054123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ACA21-ECCB-46F4-8E3B-4B6569FB7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B4080-60B6-49C5-90A2-24D3CBDDE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D65E4-63B7-49BD-B4FC-B0B0C87A3C89}" type="datetime1">
              <a:rPr lang="bg-BG" smtClean="0"/>
              <a:t>6.5.2019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5CB37-7632-4B14-B708-F1268CFE3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2F799-30CC-4180-B37F-CEC1CFDB2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901D-DDE7-41E5-996B-BF80985C6E6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4733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20ACFB7-81CA-4C3F-978A-17FA26910F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/>
              <a:t>Jonathan </a:t>
            </a:r>
            <a:r>
              <a:rPr lang="en-US" dirty="0" err="1"/>
              <a:t>Astill</a:t>
            </a:r>
            <a:r>
              <a:rPr lang="en-US" dirty="0"/>
              <a:t>; NATS, UK</a:t>
            </a:r>
            <a:endParaRPr lang="bg-BG" b="1" dirty="0"/>
          </a:p>
          <a:p>
            <a:pPr algn="r"/>
            <a:r>
              <a:rPr lang="en-US" dirty="0"/>
              <a:t>Veselin Stoyanov; BULATSA, Bulgaria</a:t>
            </a:r>
            <a:endParaRPr lang="bg-BG" b="1" dirty="0"/>
          </a:p>
          <a:p>
            <a:pPr algn="r"/>
            <a:r>
              <a:rPr lang="en-US" dirty="0"/>
              <a:t>Prof. Dr. Frank Fichert; Worms University of Applied Sciences, Germany</a:t>
            </a:r>
            <a:endParaRPr lang="bg-BG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59F7CD-C9C8-4192-932B-6C47933BB220}"/>
              </a:ext>
            </a:extLst>
          </p:cNvPr>
          <p:cNvSpPr/>
          <p:nvPr/>
        </p:nvSpPr>
        <p:spPr>
          <a:xfrm>
            <a:off x="1524000" y="1600200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>
                <a:solidFill>
                  <a:srgbClr val="000000"/>
                </a:solidFill>
                <a:latin typeface="Helvetica Neue"/>
                <a:cs typeface="Arial Unicode MS"/>
              </a:rPr>
              <a:t>“Fragmentation in the European Upper Airspace? A cost-benefit approach to harmonization.”</a:t>
            </a:r>
            <a:endParaRPr lang="bg-BG" sz="3200" b="1" dirty="0">
              <a:solidFill>
                <a:srgbClr val="000000"/>
              </a:solidFill>
              <a:latin typeface="Helvetica Neue"/>
              <a:cs typeface="Arial Unicode MS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897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331B3-8089-4495-B01C-FAEC516A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“A proposal for the future architecture of the European airspace”</a:t>
            </a:r>
            <a:endParaRPr lang="bg-BG" sz="3200" b="1" dirty="0">
              <a:solidFill>
                <a:srgbClr val="000000"/>
              </a:solidFill>
              <a:latin typeface="Helvetica Neue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ED71B-BE52-49B5-845F-04F273F4B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Digital technology and ATM Data Service Providers will be able to create a cloud-type service layer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choice for the customers of ATM will be greater, much more efficient and transparent as to the number of fragments from which it is comprised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De-fragmentation here is supposed to be achieved by the availability of these “</a:t>
            </a:r>
            <a:r>
              <a:rPr lang="fr-FR" dirty="0"/>
              <a:t>fragments</a:t>
            </a:r>
            <a:r>
              <a:rPr lang="en-US" dirty="0"/>
              <a:t>” but acting in an absolutely different way</a:t>
            </a:r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80909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3C7F3-14D4-4D71-9717-0920FC2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Economic aspects of (de-)fragmentation</a:t>
            </a:r>
            <a:br>
              <a:rPr lang="bg-BG" b="1" dirty="0"/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276E-CF6E-4D1A-A137-C08498F2E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6045" cy="4351338"/>
          </a:xfrm>
        </p:spPr>
        <p:txBody>
          <a:bodyPr/>
          <a:lstStyle/>
          <a:p>
            <a:r>
              <a:rPr lang="en-US" b="1" dirty="0"/>
              <a:t>Operational level to be </a:t>
            </a:r>
            <a:r>
              <a:rPr lang="en-US" b="1" dirty="0" err="1"/>
              <a:t>analysed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/>
              <a:t>- ANSP</a:t>
            </a:r>
            <a:br>
              <a:rPr lang="en-US" dirty="0"/>
            </a:br>
            <a:r>
              <a:rPr lang="en-US" dirty="0"/>
              <a:t>- ACC</a:t>
            </a:r>
            <a:br>
              <a:rPr lang="en-US" dirty="0"/>
            </a:br>
            <a:r>
              <a:rPr lang="en-US" dirty="0"/>
              <a:t>- Sector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Indicators:</a:t>
            </a:r>
            <a:br>
              <a:rPr lang="en-US" dirty="0"/>
            </a:br>
            <a:r>
              <a:rPr lang="en-US" dirty="0"/>
              <a:t>- Productivity =&gt; Output / Input</a:t>
            </a:r>
            <a:br>
              <a:rPr lang="en-US" dirty="0"/>
            </a:br>
            <a:r>
              <a:rPr lang="en-US" dirty="0"/>
              <a:t>  (partial vs. total – either incomplete or aggregation necessary) </a:t>
            </a:r>
            <a:br>
              <a:rPr lang="en-US" dirty="0"/>
            </a:br>
            <a:r>
              <a:rPr lang="en-US" dirty="0"/>
              <a:t>- Cost efficiency =&gt; Cost / Output</a:t>
            </a:r>
            <a:br>
              <a:rPr lang="en-US" dirty="0"/>
            </a:br>
            <a:r>
              <a:rPr lang="en-US" dirty="0"/>
              <a:t>  (aggregation of outputs necessary – e.g. Composite Flight Hours, CFH)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0976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3C7F3-14D4-4D71-9717-0920FC2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Economic aspects of (de-)fragmentation</a:t>
            </a:r>
            <a:br>
              <a:rPr lang="bg-BG" b="1" dirty="0"/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276E-CF6E-4D1A-A137-C08498F2E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Size and layout of operational units: </a:t>
            </a:r>
            <a:r>
              <a:rPr lang="en-US" dirty="0"/>
              <a:t>Potential productivity increase</a:t>
            </a:r>
          </a:p>
          <a:p>
            <a:endParaRPr lang="en-US" dirty="0"/>
          </a:p>
        </p:txBody>
      </p:sp>
      <p:sp>
        <p:nvSpPr>
          <p:cNvPr id="4" name="Rechteck 3"/>
          <p:cNvSpPr/>
          <p:nvPr/>
        </p:nvSpPr>
        <p:spPr>
          <a:xfrm>
            <a:off x="1160032" y="2402000"/>
            <a:ext cx="1651379" cy="13511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ANSP ‚A‘</a:t>
            </a:r>
          </a:p>
        </p:txBody>
      </p:sp>
      <p:sp>
        <p:nvSpPr>
          <p:cNvPr id="5" name="Rechteck 4"/>
          <p:cNvSpPr/>
          <p:nvPr/>
        </p:nvSpPr>
        <p:spPr>
          <a:xfrm>
            <a:off x="2825059" y="2402000"/>
            <a:ext cx="1651379" cy="13511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ANSP ‚B‘</a:t>
            </a:r>
          </a:p>
        </p:txBody>
      </p:sp>
      <p:sp>
        <p:nvSpPr>
          <p:cNvPr id="7" name="Geschweifte Klammer rechts 6"/>
          <p:cNvSpPr/>
          <p:nvPr/>
        </p:nvSpPr>
        <p:spPr>
          <a:xfrm rot="5400000">
            <a:off x="2627165" y="2299641"/>
            <a:ext cx="382138" cy="32891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887104" y="4135266"/>
            <a:ext cx="3875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Merging sectors in low traffic periods</a:t>
            </a:r>
          </a:p>
        </p:txBody>
      </p:sp>
      <p:sp>
        <p:nvSpPr>
          <p:cNvPr id="9" name="Rechteck 8"/>
          <p:cNvSpPr/>
          <p:nvPr/>
        </p:nvSpPr>
        <p:spPr>
          <a:xfrm>
            <a:off x="6430342" y="2438393"/>
            <a:ext cx="2549885" cy="31981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ANSP ‚A‘</a:t>
            </a:r>
          </a:p>
        </p:txBody>
      </p:sp>
      <p:sp>
        <p:nvSpPr>
          <p:cNvPr id="10" name="Rechteck 9"/>
          <p:cNvSpPr/>
          <p:nvPr/>
        </p:nvSpPr>
        <p:spPr>
          <a:xfrm>
            <a:off x="8973403" y="2438392"/>
            <a:ext cx="2722728" cy="31981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ANSP ‚B‘</a:t>
            </a:r>
          </a:p>
        </p:txBody>
      </p:sp>
      <p:sp>
        <p:nvSpPr>
          <p:cNvPr id="13" name="Ellipse 12"/>
          <p:cNvSpPr/>
          <p:nvPr/>
        </p:nvSpPr>
        <p:spPr>
          <a:xfrm>
            <a:off x="8379725" y="2420195"/>
            <a:ext cx="1119117" cy="3234518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 Verbindung 14"/>
          <p:cNvCxnSpPr/>
          <p:nvPr/>
        </p:nvCxnSpPr>
        <p:spPr>
          <a:xfrm flipH="1">
            <a:off x="7219666" y="4804012"/>
            <a:ext cx="1501253" cy="1146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6018663" y="5980831"/>
            <a:ext cx="5936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Cross border design of sectors according to traffic flows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34371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3C7F3-14D4-4D71-9717-0920FC2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Economic aspects of (de-)fragmentation</a:t>
            </a:r>
            <a:br>
              <a:rPr lang="bg-BG" b="1" dirty="0"/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276E-CF6E-4D1A-A137-C08498F2E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Staff flexibility</a:t>
            </a:r>
            <a:br>
              <a:rPr lang="en-US" b="1" dirty="0"/>
            </a:br>
            <a:r>
              <a:rPr lang="en-US" dirty="0"/>
              <a:t>(e.g., on average less ‘backup’ needed with increasing number of staff which might perform the same tasks – similar to airlines’ fleet homogeneity)</a:t>
            </a:r>
          </a:p>
          <a:p>
            <a:endParaRPr lang="en-US" dirty="0"/>
          </a:p>
          <a:p>
            <a:r>
              <a:rPr lang="en-US" b="1" dirty="0">
                <a:solidFill>
                  <a:srgbClr val="00B050"/>
                </a:solidFill>
              </a:rPr>
              <a:t>Overhead functions </a:t>
            </a:r>
            <a:r>
              <a:rPr lang="en-US" dirty="0"/>
              <a:t>(usually showing ‘economies of scale’)</a:t>
            </a:r>
          </a:p>
          <a:p>
            <a:endParaRPr lang="en-US" dirty="0"/>
          </a:p>
          <a:p>
            <a:r>
              <a:rPr lang="en-US" b="1" dirty="0">
                <a:solidFill>
                  <a:srgbClr val="00B050"/>
                </a:solidFill>
              </a:rPr>
              <a:t>‘Countervailing power’</a:t>
            </a:r>
            <a:r>
              <a:rPr lang="en-US" dirty="0">
                <a:solidFill>
                  <a:srgbClr val="00B050"/>
                </a:solidFill>
              </a:rPr>
              <a:t> </a:t>
            </a:r>
            <a:br>
              <a:rPr lang="en-US" dirty="0"/>
            </a:br>
            <a:r>
              <a:rPr lang="en-US" dirty="0"/>
              <a:t>(purchasing equipment – cost efficiency increases)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Complexity of larger units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dirty="0"/>
              <a:t>(X-Inefficiency – ‘diseconomies of scale’ – US example)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92201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3C7F3-14D4-4D71-9717-0920FC24E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Options to overcome fragmentation</a:t>
            </a:r>
            <a:br>
              <a:rPr lang="bg-BG" b="1" dirty="0"/>
            </a:br>
            <a:endParaRPr lang="bg-BG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227691"/>
              </p:ext>
            </p:extLst>
          </p:nvPr>
        </p:nvGraphicFramePr>
        <p:xfrm>
          <a:off x="696036" y="1265574"/>
          <a:ext cx="11041038" cy="3108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520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0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Cooperation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Concentration (‚Mergers‘)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Limited</a:t>
                      </a:r>
                      <a:r>
                        <a:rPr lang="en-US" sz="2400" baseline="0" noProof="0" dirty="0"/>
                        <a:t> potential</a:t>
                      </a:r>
                      <a:br>
                        <a:rPr lang="en-US" sz="2400" baseline="0" noProof="0" dirty="0"/>
                      </a:br>
                      <a:r>
                        <a:rPr lang="en-US" sz="2400" baseline="0" noProof="0" dirty="0"/>
                        <a:t>(in particular operational cooperation)</a:t>
                      </a:r>
                    </a:p>
                    <a:p>
                      <a:endParaRPr lang="en-US" sz="2400" baseline="0" noProof="0" dirty="0"/>
                    </a:p>
                    <a:p>
                      <a:r>
                        <a:rPr lang="en-US" sz="2400" baseline="0" noProof="0" dirty="0"/>
                        <a:t>Joint procurement difficult (see example strategic airline alliances)</a:t>
                      </a:r>
                      <a:endParaRPr lang="en-US" sz="2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noProof="0" dirty="0"/>
                        <a:t>Always ‘cross-border’ merger</a:t>
                      </a:r>
                    </a:p>
                    <a:p>
                      <a:endParaRPr lang="en-US" sz="2400" noProof="0" dirty="0"/>
                    </a:p>
                    <a:p>
                      <a:r>
                        <a:rPr lang="en-US" sz="2400" noProof="0" dirty="0"/>
                        <a:t>Larger</a:t>
                      </a:r>
                      <a:r>
                        <a:rPr lang="en-US" sz="2400" baseline="0" noProof="0" dirty="0"/>
                        <a:t> benefits (compared to cooperation) only if also consolidations of operational units (e.g. ACCs) and/or headquarters – </a:t>
                      </a:r>
                      <a:br>
                        <a:rPr lang="en-US" sz="2400" baseline="0" noProof="0" dirty="0"/>
                      </a:br>
                      <a:r>
                        <a:rPr lang="en-US" sz="2400" baseline="0" noProof="0" dirty="0"/>
                        <a:t>differences in personnel costs matter –</a:t>
                      </a:r>
                      <a:br>
                        <a:rPr lang="en-US" sz="2400" baseline="0" noProof="0" dirty="0"/>
                      </a:br>
                      <a:r>
                        <a:rPr lang="en-US" sz="2400" baseline="0" noProof="0" dirty="0"/>
                        <a:t>Political feasibility? </a:t>
                      </a:r>
                      <a:endParaRPr lang="en-US" sz="2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968991" y="4667534"/>
            <a:ext cx="105633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Optimum structure changes over time </a:t>
            </a:r>
            <a:br>
              <a:rPr lang="en-US" sz="2400" dirty="0"/>
            </a:br>
            <a:r>
              <a:rPr lang="en-US" sz="2400" dirty="0"/>
              <a:t>(due to changing traffic flows and changing technology)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Path dependency </a:t>
            </a:r>
            <a:br>
              <a:rPr lang="en-US" sz="2400" dirty="0"/>
            </a:br>
            <a:r>
              <a:rPr lang="en-US" sz="2400" dirty="0"/>
              <a:t>(with high share of irreversible investment – including staff training)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1517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4AD-C854-4563-8B06-932FF962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1" dirty="0">
                <a:solidFill>
                  <a:srgbClr val="000000"/>
                </a:solidFill>
                <a:latin typeface="Helvetica Neue"/>
                <a:ea typeface="+mn-ea"/>
              </a:rPr>
              <a:t>Conclusions</a:t>
            </a:r>
            <a:endParaRPr lang="bg-BG" sz="3200" b="1" dirty="0">
              <a:solidFill>
                <a:srgbClr val="000000"/>
              </a:solidFill>
              <a:latin typeface="Helvetica Neue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0C8-6843-4AE1-9DA4-901CCAC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“Fragmentation” must be clearly defined if this term will play a role for policy purposes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FRA is the ultimate tool to remove the airspace fragmentation but disparate regulation, charging and technology are in the way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Airspace Architecture proposal aims to explore new </a:t>
            </a:r>
            <a:r>
              <a:rPr lang="en-US"/>
              <a:t>avenues by </a:t>
            </a:r>
            <a:r>
              <a:rPr lang="en-US" dirty="0"/>
              <a:t>means of innovative data services</a:t>
            </a:r>
          </a:p>
          <a:p>
            <a:pPr>
              <a:buFont typeface="Wingdings" panose="05000000000000000000" pitchFamily="2" charset="2"/>
              <a:buChar char="ü"/>
            </a:pPr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846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4AD-C854-4563-8B06-932FF962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What is “fragmentation”?</a:t>
            </a:r>
            <a:endParaRPr lang="bg-BG" sz="3200" b="1" dirty="0">
              <a:solidFill>
                <a:srgbClr val="000000"/>
              </a:solidFill>
              <a:latin typeface="Helvetica Neue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0C8-6843-4AE1-9DA4-901CCAC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Fragmentation is defined as “the impact of having a system that has developed within the constraints both of national boundaries, and of historical decisions that may have become sub-optimal with technological or demand changes”</a:t>
            </a:r>
            <a:r>
              <a:rPr lang="en-US" dirty="0"/>
              <a:t>. </a:t>
            </a:r>
            <a:endParaRPr lang="bg-BG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 </a:t>
            </a:r>
            <a:r>
              <a:rPr lang="en-US" b="1" i="1" dirty="0"/>
              <a:t>Source: </a:t>
            </a:r>
            <a:r>
              <a:rPr lang="en-US" dirty="0"/>
              <a:t>“The impact of fragmentation in European ATM/CNS”, </a:t>
            </a:r>
          </a:p>
          <a:p>
            <a:pPr marL="0" indent="0" algn="r">
              <a:buNone/>
            </a:pPr>
            <a:r>
              <a:rPr lang="en-US" dirty="0"/>
              <a:t>by EUROCONTROL, 2006</a:t>
            </a:r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2511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4AD-C854-4563-8B06-932FF962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“The impact of fragmentation in European ATM/CNS”: </a:t>
            </a:r>
            <a:endParaRPr lang="bg-BG" sz="3200" b="1" dirty="0">
              <a:solidFill>
                <a:srgbClr val="000000"/>
              </a:solidFill>
              <a:latin typeface="Helvetica Neue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0C8-6843-4AE1-9DA4-901CCAC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/>
              <a:t>“The total cost of fragmentation in ACCs and ATM systems taken together is 780 million EUR a year.”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/>
              <a:t>“The transition from the existing system to an </a:t>
            </a:r>
            <a:r>
              <a:rPr lang="en-US" dirty="0" err="1"/>
              <a:t>idealised</a:t>
            </a:r>
            <a:r>
              <a:rPr lang="en-US" dirty="0"/>
              <a:t>, defragmented system might have prohibitive costs – indeed, achievement of such a system might be completely infeasible.”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/>
              <a:t>“…25 sectors (per ACC) is a conservative assumption for a non-fragmented system.”</a:t>
            </a:r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613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4AD-C854-4563-8B06-932FF962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The 3 principle issues which are labelled as being due to fragmentation are:</a:t>
            </a:r>
            <a:endParaRPr lang="bg-BG" sz="3200" b="1" dirty="0">
              <a:solidFill>
                <a:srgbClr val="000000"/>
              </a:solidFill>
              <a:latin typeface="Helvetica Neue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0C8-6843-4AE1-9DA4-901CCAC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fontAlgn="base">
              <a:buFont typeface="Wingdings" panose="05000000000000000000" pitchFamily="2" charset="2"/>
              <a:buChar char="ü"/>
            </a:pPr>
            <a:r>
              <a:rPr lang="en-US" dirty="0"/>
              <a:t>Disparate regulatory regimes or capabilities</a:t>
            </a:r>
          </a:p>
          <a:p>
            <a:pPr lvl="0" algn="just" fontAlgn="base">
              <a:buFont typeface="Wingdings" panose="05000000000000000000" pitchFamily="2" charset="2"/>
              <a:buChar char="ü"/>
            </a:pPr>
            <a:endParaRPr lang="bg-BG" dirty="0"/>
          </a:p>
          <a:p>
            <a:pPr lvl="0" algn="just" fontAlgn="base">
              <a:buFont typeface="Wingdings" panose="05000000000000000000" pitchFamily="2" charset="2"/>
              <a:buChar char="ü"/>
            </a:pPr>
            <a:r>
              <a:rPr lang="en-US" dirty="0"/>
              <a:t>Disparate – or at least non interoperable – technical systems with variable capabilities</a:t>
            </a:r>
          </a:p>
          <a:p>
            <a:pPr lvl="0" algn="just" fontAlgn="base">
              <a:buFont typeface="Wingdings" panose="05000000000000000000" pitchFamily="2" charset="2"/>
              <a:buChar char="ü"/>
            </a:pPr>
            <a:endParaRPr lang="bg-BG" dirty="0"/>
          </a:p>
          <a:p>
            <a:pPr lvl="0" algn="just" fontAlgn="base">
              <a:buFont typeface="Wingdings" panose="05000000000000000000" pitchFamily="2" charset="2"/>
              <a:buChar char="ü"/>
            </a:pPr>
            <a:r>
              <a:rPr lang="en-US" dirty="0"/>
              <a:t>Route network(s) and charging regimes that force airlines not to take the most direct </a:t>
            </a:r>
            <a:r>
              <a:rPr lang="en-US" dirty="0" err="1"/>
              <a:t>routeings</a:t>
            </a:r>
            <a:endParaRPr lang="bg-BG" dirty="0"/>
          </a:p>
          <a:p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94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4AD-C854-4563-8B06-932FF962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Route Network &amp; Charging Regimes</a:t>
            </a:r>
            <a:br>
              <a:rPr lang="bg-BG" b="1" dirty="0"/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0C8-6843-4AE1-9DA4-901CCAC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The most economic </a:t>
            </a:r>
            <a:r>
              <a:rPr lang="en-US" dirty="0" err="1"/>
              <a:t>routeing</a:t>
            </a:r>
            <a:r>
              <a:rPr lang="en-US" dirty="0"/>
              <a:t> still may not necessarily be the shortest or most fuel efficient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Staff and technology costs driven by the complexity of the operations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marL="0" indent="0" algn="just">
              <a:buNone/>
            </a:pPr>
            <a:r>
              <a:rPr lang="en-US" b="1" i="1" dirty="0"/>
              <a:t>“If the ANSPs were encouraged to price the upper air services separately from the terminal area services then the price for that service may become much more similar across Europe.”</a:t>
            </a:r>
            <a:endParaRPr lang="bg-BG" b="1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1106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4AD-C854-4563-8B06-932FF962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FRA is an airspace concept which is at a very advanced stage</a:t>
            </a:r>
            <a:endParaRPr lang="bg-BG" sz="3200" b="1" dirty="0">
              <a:solidFill>
                <a:srgbClr val="000000"/>
              </a:solidFill>
              <a:latin typeface="Helvetica Neue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0C8-6843-4AE1-9DA4-901CCAC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Cross-border and inter-FAB FRA projects are real examples of defragmentation of the European airspace on a large scale. 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By 2019 the FRA application is an achievement in every FAB and FABs have proven to be efficient platforms to build the defragmentation benefits in the airspace.</a:t>
            </a:r>
            <a:endParaRPr lang="bg-BG" dirty="0"/>
          </a:p>
          <a:p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2390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4AD-C854-4563-8B06-932FF962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Technical Systems &amp; Interoperability</a:t>
            </a:r>
            <a:br>
              <a:rPr lang="bg-BG" b="1" dirty="0"/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0C8-6843-4AE1-9DA4-901CCAC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dirty="0"/>
              <a:t>Updating the systems is complex due to the need to keep operations functioning 24/7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/>
              <a:t>“COOPANS” - a single system already deployed with 5 ANSPs and in the process of deployment at a 6th.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err="1"/>
              <a:t>iTEC</a:t>
            </a:r>
            <a:r>
              <a:rPr lang="en-US" dirty="0"/>
              <a:t> and Co-Flight - both of these systems are on the verge of deployment and will bring the technical systems across Europe to a level of capability superiority</a:t>
            </a:r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2232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39516-474C-4711-B6B7-2481AF7F6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Regulatory Regimes</a:t>
            </a:r>
            <a:br>
              <a:rPr lang="bg-BG" b="1" dirty="0"/>
            </a:br>
            <a:endParaRPr lang="bg-B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A7EDD-5F2D-4445-8A97-1B999D72D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Complex regulatory frameworks with highly interdependent set of SES &amp; EASA regulations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Member States should all agree to set aside national regulatory and cultural frameworks</a:t>
            </a:r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771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84AD-C854-4563-8B06-932FF962B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rgbClr val="000000"/>
                </a:solidFill>
                <a:latin typeface="Helvetica Neue"/>
                <a:ea typeface="+mn-ea"/>
              </a:rPr>
              <a:t>“A proposal for the future architecture of the European airspace”</a:t>
            </a:r>
            <a:endParaRPr lang="bg-BG" sz="3200" b="1" dirty="0">
              <a:solidFill>
                <a:srgbClr val="000000"/>
              </a:solidFill>
              <a:latin typeface="Helvetica Neue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E60C8-6843-4AE1-9DA4-901CCACD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buFont typeface="Wingdings" panose="05000000000000000000" pitchFamily="2" charset="2"/>
              <a:buChar char="ü"/>
            </a:pPr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Launch airspace re-configuration supported by an operational excellence </a:t>
            </a:r>
            <a:r>
              <a:rPr lang="en-US" dirty="0" err="1">
                <a:effectLst>
                  <a:outerShdw sx="0" sy="0">
                    <a:srgbClr val="000000"/>
                  </a:outerShdw>
                </a:effectLst>
              </a:rPr>
              <a:t>programme</a:t>
            </a:r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 to achieve quick wins</a:t>
            </a:r>
          </a:p>
          <a:p>
            <a:pPr lvl="0" fontAlgn="base">
              <a:buFont typeface="Wingdings" panose="05000000000000000000" pitchFamily="2" charset="2"/>
              <a:buChar char="ü"/>
            </a:pPr>
            <a:endParaRPr lang="bg-BG" dirty="0">
              <a:effectLst>
                <a:outerShdw sx="0" sy="0">
                  <a:srgbClr val="000000"/>
                </a:outerShdw>
              </a:effectLst>
            </a:endParaRPr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n-US" dirty="0" err="1">
                <a:effectLst>
                  <a:outerShdw sx="0" sy="0">
                    <a:srgbClr val="000000"/>
                  </a:outerShdw>
                </a:effectLst>
              </a:rPr>
              <a:t>Realise</a:t>
            </a:r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 the de-fragmentation of European skies through </a:t>
            </a:r>
            <a:r>
              <a:rPr lang="en-US" dirty="0" err="1">
                <a:effectLst>
                  <a:outerShdw sx="0" sy="0">
                    <a:srgbClr val="000000"/>
                  </a:outerShdw>
                </a:effectLst>
              </a:rPr>
              <a:t>virtualisation</a:t>
            </a:r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 and the free flow of data among trusted users across borders</a:t>
            </a:r>
          </a:p>
          <a:p>
            <a:pPr lvl="0" fontAlgn="base"/>
            <a:endParaRPr lang="bg-BG" dirty="0">
              <a:effectLst>
                <a:outerShdw sx="0" sy="0">
                  <a:srgbClr val="000000"/>
                </a:outerShdw>
              </a:effectLst>
            </a:endParaRPr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n-US" dirty="0">
                <a:effectLst>
                  <a:outerShdw sx="0" sy="0">
                    <a:srgbClr val="000000"/>
                  </a:outerShdw>
                </a:effectLst>
              </a:rPr>
              <a:t>Create a legal and financial framework that rewards early movers</a:t>
            </a:r>
            <a:endParaRPr lang="bg-BG" dirty="0">
              <a:effectLst>
                <a:outerShdw sx="0" sy="0">
                  <a:srgbClr val="000000"/>
                </a:outerShdw>
              </a:effectLst>
            </a:endParaRPr>
          </a:p>
          <a:p>
            <a:endParaRPr lang="bg-BG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901D-DDE7-41E5-996B-BF80985C6E67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0087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854FCBDE7C6B4086A79A630B91AC81" ma:contentTypeVersion="" ma:contentTypeDescription="Create a new document." ma:contentTypeScope="" ma:versionID="eb1ca4a7c59f982da92b3bc5cb6e6e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2384c6cc0088fcedbaf6edaf557def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DFD532-6D49-4583-BEA7-102DA1D8EAB8}"/>
</file>

<file path=customXml/itemProps2.xml><?xml version="1.0" encoding="utf-8"?>
<ds:datastoreItem xmlns:ds="http://schemas.openxmlformats.org/officeDocument/2006/customXml" ds:itemID="{64F488C3-563D-491B-8059-C2BDEC94777A}"/>
</file>

<file path=customXml/itemProps3.xml><?xml version="1.0" encoding="utf-8"?>
<ds:datastoreItem xmlns:ds="http://schemas.openxmlformats.org/officeDocument/2006/customXml" ds:itemID="{304B1F4F-9341-46BF-A038-59739C3B6C6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764</Words>
  <Application>Microsoft Office PowerPoint</Application>
  <PresentationFormat>Widescreen</PresentationFormat>
  <Paragraphs>106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Helvetica Neue</vt:lpstr>
      <vt:lpstr>Wingdings</vt:lpstr>
      <vt:lpstr>Office Theme</vt:lpstr>
      <vt:lpstr>PowerPoint Presentation</vt:lpstr>
      <vt:lpstr>What is “fragmentation”?</vt:lpstr>
      <vt:lpstr>“The impact of fragmentation in European ATM/CNS”: </vt:lpstr>
      <vt:lpstr>The 3 principle issues which are labelled as being due to fragmentation are:</vt:lpstr>
      <vt:lpstr>Route Network &amp; Charging Regimes </vt:lpstr>
      <vt:lpstr>FRA is an airspace concept which is at a very advanced stage</vt:lpstr>
      <vt:lpstr>Technical Systems &amp; Interoperability </vt:lpstr>
      <vt:lpstr>Regulatory Regimes </vt:lpstr>
      <vt:lpstr>“A proposal for the future architecture of the European airspace”</vt:lpstr>
      <vt:lpstr>“A proposal for the future architecture of the European airspace”</vt:lpstr>
      <vt:lpstr>Economic aspects of (de-)fragmentation </vt:lpstr>
      <vt:lpstr>Economic aspects of (de-)fragmentation </vt:lpstr>
      <vt:lpstr>Economic aspects of (de-)fragmentation </vt:lpstr>
      <vt:lpstr>Options to overcome fragmentation 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Veselin H. Stoyanov</dc:creator>
  <cp:lastModifiedBy>Veselin H. Stoyanov</cp:lastModifiedBy>
  <cp:revision>35</cp:revision>
  <dcterms:created xsi:type="dcterms:W3CDTF">2019-04-19T11:55:00Z</dcterms:created>
  <dcterms:modified xsi:type="dcterms:W3CDTF">2019-05-06T19:24:18Z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0x01010020854FCBDE7C6B4086A79A630B91AC81</vt:lpwstr>
  </property>
</Properties>
</file>